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6"/>
  </p:notesMasterIdLst>
  <p:sldIdLst>
    <p:sldId id="291" r:id="rId2"/>
    <p:sldId id="257" r:id="rId3"/>
    <p:sldId id="260" r:id="rId4"/>
    <p:sldId id="308" r:id="rId5"/>
    <p:sldId id="292" r:id="rId6"/>
    <p:sldId id="306" r:id="rId7"/>
    <p:sldId id="294" r:id="rId8"/>
    <p:sldId id="299" r:id="rId9"/>
    <p:sldId id="298" r:id="rId10"/>
    <p:sldId id="300" r:id="rId11"/>
    <p:sldId id="301" r:id="rId12"/>
    <p:sldId id="302" r:id="rId13"/>
    <p:sldId id="307" r:id="rId14"/>
    <p:sldId id="311" r:id="rId15"/>
    <p:sldId id="312" r:id="rId16"/>
    <p:sldId id="313" r:id="rId17"/>
    <p:sldId id="314" r:id="rId18"/>
    <p:sldId id="315" r:id="rId19"/>
    <p:sldId id="316" r:id="rId20"/>
    <p:sldId id="303" r:id="rId21"/>
    <p:sldId id="304" r:id="rId22"/>
    <p:sldId id="284" r:id="rId23"/>
    <p:sldId id="305" r:id="rId24"/>
    <p:sldId id="285" r:id="rId25"/>
  </p:sldIdLst>
  <p:sldSz cx="9144000" cy="5143500" type="screen16x9"/>
  <p:notesSz cx="6858000" cy="9144000"/>
  <p:embeddedFontLst>
    <p:embeddedFont>
      <p:font typeface="Titillium Web Light" charset="0"/>
      <p:regular r:id="rId27"/>
      <p:bold r:id="rId28"/>
      <p:italic r:id="rId29"/>
      <p:boldItalic r:id="rId30"/>
    </p:embeddedFont>
    <p:embeddedFont>
      <p:font typeface="Calibri" pitchFamily="34" charset="0"/>
      <p:regular r:id="rId31"/>
      <p:bold r:id="rId32"/>
      <p:italic r:id="rId33"/>
      <p:boldItalic r:id="rId34"/>
    </p:embeddedFont>
    <p:embeddedFont>
      <p:font typeface="Titillium Web" charset="0"/>
      <p:regular r:id="rId35"/>
      <p:bold r:id="rId36"/>
      <p:italic r:id="rId37"/>
      <p:boldItalic r:id="rId38"/>
    </p:embeddedFont>
    <p:embeddedFont>
      <p:font typeface="Sitka Text" pitchFamily="2" charset="0"/>
      <p:regular r:id="rId39"/>
      <p:bold r:id="rId40"/>
      <p:italic r:id="rId41"/>
      <p:boldItalic r:id="rId42"/>
    </p:embeddedFont>
    <p:embeddedFont>
      <p:font typeface="SimSun" pitchFamily="2" charset="-122"/>
      <p:regular r:id="rId43"/>
    </p:embeddedFont>
    <p:embeddedFont>
      <p:font typeface="Cambria" pitchFamily="18" charset="0"/>
      <p:regular r:id="rId44"/>
      <p:bold r:id="rId45"/>
      <p:italic r:id="rId46"/>
      <p:boldItalic r:id="rId47"/>
    </p:embeddedFont>
    <p:embeddedFont>
      <p:font typeface="Titillium Web SemiBold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BF2D9952-A10D-4D55-9DEC-9E26A92BCCDD}">
  <a:tblStyle styleId="{BF2D9952-A10D-4D55-9DEC-9E26A92BCC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67EAC1-20D5-496E-A8D6-1ACDD8FE3D6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634" y="-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font" Target="fonts/font24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8" Type="http://schemas.openxmlformats.org/officeDocument/2006/relationships/slide" Target="slides/slide7.xml"/><Relationship Id="rId51" Type="http://schemas.openxmlformats.org/officeDocument/2006/relationships/font" Target="fonts/font25.fntdata"/><Relationship Id="rId3" Type="http://schemas.openxmlformats.org/officeDocument/2006/relationships/slide" Target="slides/slide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gif>
</file>

<file path=ppt/media/image18.png>
</file>

<file path=ppt/media/image19.gif>
</file>

<file path=ppt/media/image2.png>
</file>

<file path=ppt/media/image3.jpeg>
</file>

<file path=ppt/media/image4.gif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344121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b2f7bc390d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b2f7bc390d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a49fc024d8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a49fc024d8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552750" y="906351"/>
            <a:ext cx="60384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44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⦿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marL="914400" lvl="1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⌾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marL="1371600" lvl="2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•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marL="1828800" lvl="3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marL="2286000" lvl="4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marL="2743200" lvl="5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marL="3200400" lvl="6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marL="3657600" lvl="7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marL="4114800" lvl="8" indent="-444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761999" y="762000"/>
            <a:ext cx="599400" cy="472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7000">
                      <a:schemeClr val="accent3"/>
                    </a:gs>
                    <a:gs pos="84000">
                      <a:schemeClr val="accent2"/>
                    </a:gs>
                    <a:gs pos="100000">
                      <a:schemeClr val="accent2"/>
                    </a:gs>
                  </a:gsLst>
                  <a:lin ang="3599321" scaled="0"/>
                </a:gradFill>
                <a:latin typeface="Arial"/>
              </a:rPr>
              <a:t>“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⌾"/>
              <a:defRPr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855300" y="1627900"/>
            <a:ext cx="23157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3414199" y="1627900"/>
            <a:ext cx="23157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3"/>
          </p:nvPr>
        </p:nvSpPr>
        <p:spPr>
          <a:xfrm>
            <a:off x="5973097" y="1627900"/>
            <a:ext cx="23157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8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65" name="Google Shape;65;p8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8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68" name="Google Shape;68;p8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>
            <a:spLocks noGrp="1"/>
          </p:cNvSpPr>
          <p:nvPr>
            <p:ph type="body" idx="1"/>
          </p:nvPr>
        </p:nvSpPr>
        <p:spPr>
          <a:xfrm>
            <a:off x="855300" y="4406300"/>
            <a:ext cx="7433400" cy="3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10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2" y="0"/>
            <a:ext cx="2167839" cy="1251620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_1">
    <p:bg>
      <p:bgPr>
        <a:gradFill>
          <a:gsLst>
            <a:gs pos="0">
              <a:schemeClr val="accent4"/>
            </a:gs>
            <a:gs pos="26000">
              <a:schemeClr val="accent3"/>
            </a:gs>
            <a:gs pos="78000">
              <a:schemeClr val="accent2"/>
            </a:gs>
            <a:gs pos="100000">
              <a:schemeClr val="accent1"/>
            </a:gs>
          </a:gsLst>
          <a:lin ang="2698631" scaled="0"/>
        </a:gra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5" y="-4"/>
            <a:ext cx="3882108" cy="2241339"/>
          </a:xfrm>
          <a:custGeom>
            <a:avLst/>
            <a:gdLst/>
            <a:ahLst/>
            <a:cxnLst/>
            <a:rect l="l" t="t" r="r" b="b"/>
            <a:pathLst>
              <a:path w="2575196" h="1486792" extrusionOk="0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6975702" y="3891625"/>
            <a:ext cx="2167821" cy="1251611"/>
          </a:xfrm>
          <a:custGeom>
            <a:avLst/>
            <a:gdLst/>
            <a:ahLst/>
            <a:cxnLst/>
            <a:rect l="l" t="t" r="r" b="b"/>
            <a:pathLst>
              <a:path w="1438024" h="830256" extrusionOk="0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-6639" y="-3725"/>
            <a:ext cx="9157265" cy="5150962"/>
          </a:xfrm>
          <a:custGeom>
            <a:avLst/>
            <a:gdLst/>
            <a:ahLst/>
            <a:cxnLst/>
            <a:rect l="l" t="t" r="r" b="b"/>
            <a:pathLst>
              <a:path w="6064414" h="3411233" extrusionOk="0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2564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⦿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⌾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•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tillium Web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>
            <a:spLocks noGrp="1"/>
          </p:cNvSpPr>
          <p:nvPr>
            <p:ph type="ctrTitle"/>
          </p:nvPr>
        </p:nvSpPr>
        <p:spPr>
          <a:xfrm>
            <a:off x="683568" y="555526"/>
            <a:ext cx="7488832" cy="114224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4000" dirty="0">
                <a:solidFill>
                  <a:schemeClr val="bg1"/>
                </a:solidFill>
                <a:ea typeface="Cambria" pitchFamily="18" charset="0"/>
              </a:rPr>
              <a:t> </a:t>
            </a:r>
            <a:r>
              <a:rPr lang="en-US" sz="4000" dirty="0">
                <a:solidFill>
                  <a:schemeClr val="bg1"/>
                </a:solidFill>
                <a:latin typeface="Cambria" pitchFamily="18" charset="0"/>
                <a:ea typeface="Cambria" pitchFamily="18" charset="0"/>
              </a:rPr>
              <a:t>Speech Recognition </a:t>
            </a:r>
            <a:r>
              <a:rPr lang="en-US" sz="4000" dirty="0" smtClean="0">
                <a:solidFill>
                  <a:schemeClr val="bg1"/>
                </a:solidFill>
                <a:latin typeface="Cambria" pitchFamily="18" charset="0"/>
                <a:ea typeface="Cambria" pitchFamily="18" charset="0"/>
              </a:rPr>
              <a:t/>
            </a:r>
            <a:br>
              <a:rPr lang="en-US" sz="4000" dirty="0" smtClean="0">
                <a:solidFill>
                  <a:schemeClr val="bg1"/>
                </a:solidFill>
                <a:latin typeface="Cambria" pitchFamily="18" charset="0"/>
                <a:ea typeface="Cambria" pitchFamily="18" charset="0"/>
              </a:rPr>
            </a:br>
            <a:r>
              <a:rPr lang="en-US" sz="4000" dirty="0" smtClean="0">
                <a:solidFill>
                  <a:schemeClr val="bg1"/>
                </a:solidFill>
                <a:latin typeface="Cambria" pitchFamily="18" charset="0"/>
                <a:ea typeface="Cambria" pitchFamily="18" charset="0"/>
              </a:rPr>
              <a:t>and </a:t>
            </a:r>
            <a:r>
              <a:rPr lang="en-US" sz="4000" dirty="0">
                <a:solidFill>
                  <a:schemeClr val="bg1"/>
                </a:solidFill>
                <a:latin typeface="Cambria" pitchFamily="18" charset="0"/>
                <a:ea typeface="Cambria" pitchFamily="18" charset="0"/>
              </a:rPr>
              <a:t/>
            </a:r>
            <a:br>
              <a:rPr lang="en-US" sz="4000" dirty="0">
                <a:solidFill>
                  <a:schemeClr val="bg1"/>
                </a:solidFill>
                <a:latin typeface="Cambria" pitchFamily="18" charset="0"/>
                <a:ea typeface="Cambria" pitchFamily="18" charset="0"/>
              </a:rPr>
            </a:br>
            <a:r>
              <a:rPr lang="en-US" sz="4000" dirty="0">
                <a:solidFill>
                  <a:schemeClr val="bg1"/>
                </a:solidFill>
                <a:latin typeface="Cambria" pitchFamily="18" charset="0"/>
                <a:ea typeface="Cambria" pitchFamily="18" charset="0"/>
              </a:rPr>
              <a:t>AI system using Python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endParaRPr sz="4000" dirty="0">
              <a:solidFill>
                <a:schemeClr val="bg1"/>
              </a:solidFill>
            </a:endParaRPr>
          </a:p>
        </p:txBody>
      </p:sp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>
            <a:off x="6036465" y="3651870"/>
            <a:ext cx="2304256" cy="42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Let’s </a:t>
            </a:r>
            <a:r>
              <a:rPr lang="en" dirty="0" smtClean="0"/>
              <a:t>start …...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5292080" y="2499742"/>
            <a:ext cx="2800767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400" b="1" smtClean="0">
                <a:solidFill>
                  <a:schemeClr val="tx1"/>
                </a:solidFill>
              </a:rPr>
              <a:t>- Virtual </a:t>
            </a:r>
            <a:r>
              <a:rPr lang="en-US" sz="2400" b="1" dirty="0">
                <a:solidFill>
                  <a:schemeClr val="tx1"/>
                </a:solidFill>
              </a:rPr>
              <a:t>Assistant</a:t>
            </a:r>
            <a:endParaRPr lang="en-IN" sz="2400" b="1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20" y="1635646"/>
            <a:ext cx="4860032" cy="32400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7359785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858092" y="186731"/>
            <a:ext cx="7433400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             Data flow Diagram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30" name="Google Shape;1264;p48"/>
          <p:cNvGrpSpPr/>
          <p:nvPr/>
        </p:nvGrpSpPr>
        <p:grpSpPr>
          <a:xfrm>
            <a:off x="3131840" y="120563"/>
            <a:ext cx="460705" cy="491455"/>
            <a:chOff x="7638277" y="937343"/>
            <a:chExt cx="744273" cy="793950"/>
          </a:xfrm>
        </p:grpSpPr>
        <p:sp>
          <p:nvSpPr>
            <p:cNvPr id="31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36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1" name="Picture 20"/>
          <p:cNvPicPr/>
          <p:nvPr/>
        </p:nvPicPr>
        <p:blipFill rotWithShape="1">
          <a:blip r:embed="rId3"/>
          <a:srcRect l="6942" t="17331" r="3103" b="14919"/>
          <a:stretch/>
        </p:blipFill>
        <p:spPr bwMode="auto">
          <a:xfrm>
            <a:off x="971600" y="915566"/>
            <a:ext cx="6632575" cy="3937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2856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-42985" y="1491630"/>
            <a:ext cx="2543160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Use</a:t>
            </a:r>
            <a:br>
              <a:rPr lang="en" dirty="0" smtClean="0"/>
            </a:br>
            <a:r>
              <a:rPr lang="en" dirty="0" smtClean="0"/>
              <a:t>Case Diagram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30" name="Google Shape;1264;p48"/>
          <p:cNvGrpSpPr/>
          <p:nvPr/>
        </p:nvGrpSpPr>
        <p:grpSpPr>
          <a:xfrm>
            <a:off x="1028027" y="922316"/>
            <a:ext cx="460705" cy="491455"/>
            <a:chOff x="7638277" y="937343"/>
            <a:chExt cx="744273" cy="793950"/>
          </a:xfrm>
        </p:grpSpPr>
        <p:sp>
          <p:nvSpPr>
            <p:cNvPr id="31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36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2" name="Picture 21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15816" y="339502"/>
            <a:ext cx="6156176" cy="45056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21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155238" y="1779662"/>
            <a:ext cx="2543160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Activity Diagram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30" name="Google Shape;1264;p48"/>
          <p:cNvGrpSpPr/>
          <p:nvPr/>
        </p:nvGrpSpPr>
        <p:grpSpPr>
          <a:xfrm>
            <a:off x="1175118" y="1166365"/>
            <a:ext cx="460705" cy="491455"/>
            <a:chOff x="7638277" y="937343"/>
            <a:chExt cx="744273" cy="793950"/>
          </a:xfrm>
        </p:grpSpPr>
        <p:sp>
          <p:nvSpPr>
            <p:cNvPr id="31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36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5" t="22484" r="56365" b="13146"/>
          <a:stretch/>
        </p:blipFill>
        <p:spPr bwMode="auto">
          <a:xfrm>
            <a:off x="3851920" y="-18532"/>
            <a:ext cx="4608512" cy="5162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837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029101"/>
            <a:ext cx="3600400" cy="690726"/>
          </a:xfrm>
        </p:spPr>
        <p:txBody>
          <a:bodyPr/>
          <a:lstStyle/>
          <a:p>
            <a:r>
              <a:rPr lang="en-US" sz="4400" dirty="0" smtClean="0"/>
              <a:t>Snapshots  </a:t>
            </a:r>
            <a:r>
              <a:rPr lang="en-US" dirty="0" smtClean="0"/>
              <a:t>-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grpSp>
        <p:nvGrpSpPr>
          <p:cNvPr id="5" name="Google Shape;1264;p48"/>
          <p:cNvGrpSpPr/>
          <p:nvPr/>
        </p:nvGrpSpPr>
        <p:grpSpPr>
          <a:xfrm>
            <a:off x="251520" y="1931649"/>
            <a:ext cx="643064" cy="648072"/>
            <a:chOff x="7638277" y="937343"/>
            <a:chExt cx="744273" cy="793950"/>
          </a:xfrm>
        </p:grpSpPr>
        <p:sp>
          <p:nvSpPr>
            <p:cNvPr id="6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1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023087"/>
            <a:ext cx="4180324" cy="31352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9222184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706243" y="959802"/>
            <a:ext cx="7437755" cy="418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7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706244" y="959802"/>
            <a:ext cx="7437755" cy="418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275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706244" y="959802"/>
            <a:ext cx="7437755" cy="418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78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706244" y="959802"/>
            <a:ext cx="7437755" cy="418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1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706244" y="959802"/>
            <a:ext cx="7437755" cy="418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1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706244" y="959802"/>
            <a:ext cx="7437755" cy="418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40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 txBox="1">
            <a:spLocks noGrp="1"/>
          </p:cNvSpPr>
          <p:nvPr>
            <p:ph type="body" idx="1"/>
          </p:nvPr>
        </p:nvSpPr>
        <p:spPr>
          <a:xfrm>
            <a:off x="0" y="411510"/>
            <a:ext cx="9144000" cy="473199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Bef>
                <a:spcPts val="600"/>
              </a:spcBef>
              <a:buClr>
                <a:schemeClr val="dk1"/>
              </a:buClr>
              <a:buSzPts val="1100"/>
              <a:buNone/>
            </a:pPr>
            <a:r>
              <a:rPr lang="en-US" b="1" dirty="0" smtClean="0">
                <a:solidFill>
                  <a:srgbClr val="000000"/>
                </a:solidFill>
              </a:rPr>
              <a:t>                     Name </a:t>
            </a:r>
            <a:r>
              <a:rPr lang="en-US" b="1" dirty="0">
                <a:solidFill>
                  <a:srgbClr val="000000"/>
                </a:solidFill>
              </a:rPr>
              <a:t>of Institute :    </a:t>
            </a:r>
            <a:r>
              <a:rPr lang="en-US" dirty="0">
                <a:solidFill>
                  <a:srgbClr val="000000"/>
                </a:solidFill>
              </a:rPr>
              <a:t>Government Polytechnic </a:t>
            </a:r>
            <a:r>
              <a:rPr lang="en-US" dirty="0" err="1">
                <a:solidFill>
                  <a:srgbClr val="000000"/>
                </a:solidFill>
              </a:rPr>
              <a:t>Karad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00"/>
                </a:solidFill>
              </a:rPr>
              <a:t>      </a:t>
            </a:r>
            <a:endParaRPr lang="en-US" dirty="0">
              <a:solidFill>
                <a:srgbClr val="000000"/>
              </a:solidFill>
            </a:endParaRPr>
          </a:p>
          <a:p>
            <a:pPr marL="0" lvl="0" indent="0">
              <a:spcBef>
                <a:spcPts val="600"/>
              </a:spcBef>
              <a:buClr>
                <a:schemeClr val="dk1"/>
              </a:buClr>
              <a:buSzPts val="11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0" lvl="0" indent="0">
              <a:spcBef>
                <a:spcPts val="600"/>
              </a:spcBef>
              <a:buClr>
                <a:schemeClr val="dk1"/>
              </a:buClr>
              <a:buSzPts val="1100"/>
              <a:buNone/>
            </a:pPr>
            <a:r>
              <a:rPr lang="en-US" b="1" dirty="0" smtClean="0">
                <a:solidFill>
                  <a:srgbClr val="000000"/>
                </a:solidFill>
              </a:rPr>
              <a:t>                     Name </a:t>
            </a:r>
            <a:r>
              <a:rPr lang="en-US" b="1" dirty="0">
                <a:solidFill>
                  <a:srgbClr val="000000"/>
                </a:solidFill>
              </a:rPr>
              <a:t>of Supervisor :   </a:t>
            </a:r>
            <a:r>
              <a:rPr lang="en-US" dirty="0">
                <a:solidFill>
                  <a:srgbClr val="000000"/>
                </a:solidFill>
              </a:rPr>
              <a:t>Ms. S. B. </a:t>
            </a:r>
            <a:r>
              <a:rPr lang="en-US" dirty="0" err="1" smtClean="0">
                <a:solidFill>
                  <a:srgbClr val="000000"/>
                </a:solidFill>
              </a:rPr>
              <a:t>Patil</a:t>
            </a:r>
            <a:endParaRPr lang="en-US" dirty="0" smtClean="0">
              <a:solidFill>
                <a:srgbClr val="000000"/>
              </a:solidFill>
            </a:endParaRPr>
          </a:p>
          <a:p>
            <a:pPr marL="0" lvl="0" indent="0">
              <a:spcBef>
                <a:spcPts val="600"/>
              </a:spcBef>
              <a:buClr>
                <a:schemeClr val="dk1"/>
              </a:buClr>
              <a:buSzPts val="1100"/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 marL="0" lvl="0" indent="0">
              <a:spcBef>
                <a:spcPts val="600"/>
              </a:spcBef>
              <a:buClr>
                <a:schemeClr val="dk1"/>
              </a:buClr>
              <a:buSzPts val="1100"/>
              <a:buNone/>
            </a:pPr>
            <a:r>
              <a:rPr lang="en-US" b="1" dirty="0" smtClean="0">
                <a:solidFill>
                  <a:srgbClr val="000000"/>
                </a:solidFill>
              </a:rPr>
              <a:t>                     Branch </a:t>
            </a:r>
            <a:r>
              <a:rPr lang="en-US" b="1" dirty="0">
                <a:solidFill>
                  <a:srgbClr val="000000"/>
                </a:solidFill>
              </a:rPr>
              <a:t>of Engineering : </a:t>
            </a:r>
            <a:r>
              <a:rPr lang="en-US" dirty="0">
                <a:solidFill>
                  <a:srgbClr val="000000"/>
                </a:solidFill>
              </a:rPr>
              <a:t>Computer Engineering</a:t>
            </a:r>
          </a:p>
          <a:p>
            <a:pPr marL="0" lvl="0" indent="0">
              <a:spcBef>
                <a:spcPts val="600"/>
              </a:spcBef>
              <a:buClr>
                <a:schemeClr val="dk1"/>
              </a:buClr>
              <a:buSzPts val="1100"/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lvl="0" indent="0">
              <a:spcBef>
                <a:spcPts val="600"/>
              </a:spcBef>
              <a:buClr>
                <a:schemeClr val="dk1"/>
              </a:buClr>
              <a:buSzPts val="1100"/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Sixth </a:t>
            </a:r>
            <a:r>
              <a:rPr lang="en-US" b="1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semester 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of Institute </a:t>
            </a:r>
            <a:r>
              <a:rPr lang="en-US" b="1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Government Polytechnic , </a:t>
            </a:r>
            <a:r>
              <a:rPr lang="en-US" b="1" dirty="0" err="1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Karad</a:t>
            </a:r>
            <a:r>
              <a:rPr lang="en-US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(0010) In course </a:t>
            </a:r>
            <a:r>
              <a:rPr lang="en-US" b="1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Capstone Project </a:t>
            </a:r>
            <a:r>
              <a:rPr lang="en-US" b="1" dirty="0" smtClean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– Execution and Report Writing 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22060)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ctr">
              <a:buNone/>
            </a:pP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JULY 2021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spcBef>
                <a:spcPts val="600"/>
              </a:spcBef>
              <a:buClr>
                <a:schemeClr val="dk1"/>
              </a:buClr>
              <a:buSzPts val="1100"/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04" name="Google Shape;104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7" name="Google Shape;1182;p48"/>
          <p:cNvGrpSpPr/>
          <p:nvPr/>
        </p:nvGrpSpPr>
        <p:grpSpPr>
          <a:xfrm>
            <a:off x="7956376" y="139642"/>
            <a:ext cx="1061849" cy="1021380"/>
            <a:chOff x="2554206" y="1011105"/>
            <a:chExt cx="613055" cy="720187"/>
          </a:xfrm>
        </p:grpSpPr>
        <p:sp>
          <p:nvSpPr>
            <p:cNvPr id="8" name="Google Shape;1183;p48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184;p48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185;p48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3347864" y="208654"/>
            <a:ext cx="4697096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Applications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91932" y="865406"/>
            <a:ext cx="3559988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2400" dirty="0">
                <a:latin typeface="Titillium Web" charset="0"/>
              </a:rPr>
              <a:t>1. In-Car Systems </a:t>
            </a:r>
            <a:r>
              <a:rPr lang="en-US" sz="2400" dirty="0" smtClean="0">
                <a:latin typeface="Titillium Web" charset="0"/>
              </a:rPr>
              <a:t> </a:t>
            </a:r>
            <a:endParaRPr lang="en-US" sz="2400" dirty="0">
              <a:latin typeface="Titillium Web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2400" dirty="0">
                <a:latin typeface="Titillium Web" charset="0"/>
              </a:rPr>
              <a:t>2. Health Care </a:t>
            </a:r>
            <a:r>
              <a:rPr lang="en-US" sz="2400" dirty="0" smtClean="0">
                <a:latin typeface="Titillium Web" charset="0"/>
              </a:rPr>
              <a:t> </a:t>
            </a:r>
            <a:endParaRPr lang="en-US" sz="2400" dirty="0">
              <a:latin typeface="Titillium Web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2400" dirty="0">
                <a:latin typeface="Titillium Web" charset="0"/>
              </a:rPr>
              <a:t>3. Military </a:t>
            </a: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2400" dirty="0" smtClean="0">
                <a:latin typeface="Titillium Web" charset="0"/>
              </a:rPr>
              <a:t>5. </a:t>
            </a:r>
            <a:r>
              <a:rPr lang="en-US" sz="2400" dirty="0">
                <a:latin typeface="Titillium Web" charset="0"/>
              </a:rPr>
              <a:t>Telephony and other domains </a:t>
            </a:r>
            <a:r>
              <a:rPr lang="en-US" sz="2400" dirty="0" smtClean="0">
                <a:latin typeface="Titillium Web" charset="0"/>
              </a:rPr>
              <a:t> </a:t>
            </a: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2400" dirty="0">
                <a:latin typeface="Titillium Web" charset="0"/>
              </a:rPr>
              <a:t>6</a:t>
            </a:r>
            <a:r>
              <a:rPr lang="en-US" sz="2400" dirty="0" smtClean="0">
                <a:latin typeface="Titillium Web" charset="0"/>
              </a:rPr>
              <a:t>. People with disabilities</a:t>
            </a:r>
            <a:endParaRPr lang="en-US" sz="2400" dirty="0">
              <a:latin typeface="Titillium Web" charset="0"/>
            </a:endParaRPr>
          </a:p>
        </p:txBody>
      </p:sp>
      <p:pic>
        <p:nvPicPr>
          <p:cNvPr id="3074" name="Picture 2" descr="C:\Users\Admin\Downloads\162503483397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2662436"/>
            <a:ext cx="5292937" cy="24810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119344" y="1203598"/>
            <a:ext cx="43924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2400" dirty="0" smtClean="0">
                <a:latin typeface="Titillium Web" charset="0"/>
              </a:rPr>
              <a:t>4. </a:t>
            </a:r>
            <a:r>
              <a:rPr lang="en-US" sz="2400" dirty="0">
                <a:latin typeface="Titillium Web" charset="0"/>
              </a:rPr>
              <a:t>Usage in education and daily life </a:t>
            </a:r>
            <a:r>
              <a:rPr lang="en-US" sz="2400" dirty="0" smtClean="0">
                <a:latin typeface="Titillium Web" charset="0"/>
              </a:rPr>
              <a:t> </a:t>
            </a:r>
            <a:endParaRPr lang="en-IN" sz="2400" dirty="0">
              <a:solidFill>
                <a:schemeClr val="tx1"/>
              </a:solidFill>
              <a:latin typeface="Titillium Web" panose="020B0604020202020204" charset="0"/>
              <a:ea typeface="Calibri" panose="020F0502020204030204" pitchFamily="34" charset="0"/>
              <a:cs typeface="SimSun" panose="02010600030101010101" pitchFamily="2" charset="-122"/>
            </a:endParaRPr>
          </a:p>
        </p:txBody>
      </p:sp>
      <p:grpSp>
        <p:nvGrpSpPr>
          <p:cNvPr id="10" name="Google Shape;1264;p48"/>
          <p:cNvGrpSpPr/>
          <p:nvPr/>
        </p:nvGrpSpPr>
        <p:grpSpPr>
          <a:xfrm>
            <a:off x="3912129" y="148400"/>
            <a:ext cx="460705" cy="491455"/>
            <a:chOff x="7638277" y="937343"/>
            <a:chExt cx="744273" cy="793950"/>
          </a:xfrm>
        </p:grpSpPr>
        <p:sp>
          <p:nvSpPr>
            <p:cNvPr id="11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6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3190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3707904" y="267494"/>
            <a:ext cx="4697096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The Way Ahead  …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79512" y="963960"/>
            <a:ext cx="489654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6200" indent="0" algn="just">
              <a:buNone/>
            </a:pPr>
            <a:r>
              <a:rPr lang="en-US" sz="2000" b="1" dirty="0">
                <a:solidFill>
                  <a:schemeClr val="tx1"/>
                </a:solidFill>
                <a:latin typeface="Titillium Web" charset="0"/>
              </a:rPr>
              <a:t>1. By increasing the training data samples using effective data collection mechanism the domain of recognition can be increased. </a:t>
            </a:r>
          </a:p>
          <a:p>
            <a:pPr marL="419100" indent="-342900" algn="just">
              <a:buAutoNum type="arabicPeriod"/>
            </a:pPr>
            <a:endParaRPr lang="en-US" sz="2000" b="1" dirty="0">
              <a:solidFill>
                <a:schemeClr val="tx1"/>
              </a:solidFill>
              <a:latin typeface="Titillium Web" charset="0"/>
            </a:endParaRPr>
          </a:p>
          <a:p>
            <a:pPr marL="76200" indent="0" algn="just">
              <a:buNone/>
            </a:pPr>
            <a:r>
              <a:rPr lang="en-US" sz="2000" b="1" dirty="0">
                <a:solidFill>
                  <a:schemeClr val="tx1"/>
                </a:solidFill>
                <a:latin typeface="Titillium Web" charset="0"/>
              </a:rPr>
              <a:t>2. The system may be enhanced to make work for online mode by integrating it in web applications. </a:t>
            </a:r>
          </a:p>
          <a:p>
            <a:pPr marL="76200" indent="0" algn="just">
              <a:buNone/>
            </a:pPr>
            <a:endParaRPr lang="en-US" sz="2000" b="1" dirty="0">
              <a:solidFill>
                <a:schemeClr val="tx1"/>
              </a:solidFill>
              <a:latin typeface="Titillium Web" charset="0"/>
            </a:endParaRPr>
          </a:p>
          <a:p>
            <a:pPr marL="76200" indent="0" algn="just">
              <a:buNone/>
            </a:pPr>
            <a:r>
              <a:rPr lang="en-US" sz="2000" b="1" dirty="0">
                <a:solidFill>
                  <a:schemeClr val="tx1"/>
                </a:solidFill>
                <a:latin typeface="Titillium Web" charset="0"/>
              </a:rPr>
              <a:t>3. The system can be enhanced to apply on the real time applications using telephone. </a:t>
            </a:r>
            <a:endParaRPr lang="en-US" sz="2000" dirty="0">
              <a:latin typeface="Titillium Web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958310"/>
            <a:ext cx="3696072" cy="41851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7" name="Google Shape;1264;p48"/>
          <p:cNvGrpSpPr/>
          <p:nvPr/>
        </p:nvGrpSpPr>
        <p:grpSpPr>
          <a:xfrm>
            <a:off x="3707904" y="195486"/>
            <a:ext cx="460705" cy="491455"/>
            <a:chOff x="7638277" y="937343"/>
            <a:chExt cx="744273" cy="793950"/>
          </a:xfrm>
        </p:grpSpPr>
        <p:sp>
          <p:nvSpPr>
            <p:cNvPr id="8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3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7331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0"/>
          <p:cNvSpPr txBox="1">
            <a:spLocks noGrp="1"/>
          </p:cNvSpPr>
          <p:nvPr>
            <p:ph type="title"/>
          </p:nvPr>
        </p:nvSpPr>
        <p:spPr>
          <a:xfrm>
            <a:off x="755576" y="123478"/>
            <a:ext cx="6768752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GANTT </a:t>
            </a:r>
            <a:r>
              <a:rPr lang="en" dirty="0" smtClean="0"/>
              <a:t>CHART – </a:t>
            </a:r>
            <a:r>
              <a:rPr lang="en" sz="2000" dirty="0" smtClean="0"/>
              <a:t>(Overview of 12 week plan)</a:t>
            </a:r>
            <a:endParaRPr sz="2000" dirty="0"/>
          </a:p>
        </p:txBody>
      </p:sp>
      <p:sp>
        <p:nvSpPr>
          <p:cNvPr id="454" name="Google Shape;454;p4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aphicFrame>
        <p:nvGraphicFramePr>
          <p:cNvPr id="455" name="Google Shape;455;p40"/>
          <p:cNvGraphicFramePr/>
          <p:nvPr>
            <p:extLst>
              <p:ext uri="{D42A27DB-BD31-4B8C-83A1-F6EECF244321}">
                <p14:modId xmlns:p14="http://schemas.microsoft.com/office/powerpoint/2010/main" val="938772086"/>
              </p:ext>
            </p:extLst>
          </p:nvPr>
        </p:nvGraphicFramePr>
        <p:xfrm>
          <a:off x="179512" y="555526"/>
          <a:ext cx="8280920" cy="4476850"/>
        </p:xfrm>
        <a:graphic>
          <a:graphicData uri="http://schemas.openxmlformats.org/drawingml/2006/table">
            <a:tbl>
              <a:tblPr>
                <a:noFill/>
                <a:tableStyleId>{BF2D9952-A10D-4D55-9DEC-9E26A92BCCDD}</a:tableStyleId>
              </a:tblPr>
              <a:tblGrid>
                <a:gridCol w="936104"/>
                <a:gridCol w="1008112"/>
                <a:gridCol w="1080120"/>
                <a:gridCol w="1080120"/>
                <a:gridCol w="1152128"/>
                <a:gridCol w="1080120"/>
                <a:gridCol w="936104"/>
                <a:gridCol w="1008112"/>
              </a:tblGrid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140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</a:t>
                      </a:r>
                      <a:endParaRPr sz="140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140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5</a:t>
                      </a:r>
                      <a:endParaRPr sz="140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6</a:t>
                      </a:r>
                      <a:endParaRPr sz="140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</a:t>
                      </a:r>
                      <a:r>
                        <a:rPr lang="en" sz="1400" dirty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Topic selected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Get all basic information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</a:t>
                      </a:r>
                      <a:r>
                        <a:rPr lang="en" sz="1400" dirty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History , Project  and  Academic  Objectives , Scope of the project 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</a:t>
                      </a:r>
                      <a:r>
                        <a:rPr lang="en" sz="1400" dirty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Setup Working Environment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Requirements</a:t>
                      </a:r>
                      <a:r>
                        <a:rPr lang="en-US" sz="1400" baseline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identified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</a:t>
                      </a:r>
                      <a:r>
                        <a:rPr lang="en" sz="1400" dirty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Basic code</a:t>
                      </a:r>
                      <a:r>
                        <a:rPr lang="en-US" sz="1400" baseline="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done to take input and tested properly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</a:t>
                      </a:r>
                      <a:r>
                        <a:rPr lang="en" sz="1400" dirty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5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Data-Flow Diagram designed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Summarize completed work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</a:t>
                      </a:r>
                      <a:r>
                        <a:rPr lang="en" sz="1400" dirty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6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Problems solved in package installation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Code to do search on Google done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</a:t>
                      </a:r>
                      <a:r>
                        <a:rPr lang="en" sz="1400" dirty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Code to identify itself and capable of giving answers of basic questions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</a:t>
                      </a:r>
                      <a:r>
                        <a:rPr lang="en" sz="1400" dirty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8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Code completed</a:t>
                      </a:r>
                      <a:r>
                        <a:rPr lang="en-US" sz="1400" baseline="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for </a:t>
                      </a:r>
                      <a:r>
                        <a:rPr lang="en-US" sz="1400" baseline="0" dirty="0" err="1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wikipedia</a:t>
                      </a:r>
                      <a:r>
                        <a:rPr lang="en-US" sz="1400" baseline="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and Video search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9  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Date , time , Joke </a:t>
                      </a:r>
                      <a:r>
                        <a:rPr lang="en-US" sz="1400" baseline="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Modules completed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10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Code Integrated in a single file –</a:t>
                      </a:r>
                      <a:r>
                        <a:rPr lang="en-US" sz="1400" baseline="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UNIT and Integration testing performed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11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err="1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Alexa</a:t>
                      </a: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don’t</a:t>
                      </a:r>
                      <a:r>
                        <a:rPr lang="en-US" sz="1400" baseline="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get tired even if you ask questions repeatedly – while function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Week 12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Tested with almost all types of input by different users</a:t>
                      </a: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2060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</a:tr>
            </a:tbl>
          </a:graphicData>
        </a:graphic>
      </p:graphicFrame>
      <p:grpSp>
        <p:nvGrpSpPr>
          <p:cNvPr id="5" name="Google Shape;1264;p48"/>
          <p:cNvGrpSpPr/>
          <p:nvPr/>
        </p:nvGrpSpPr>
        <p:grpSpPr>
          <a:xfrm>
            <a:off x="179512" y="0"/>
            <a:ext cx="460705" cy="491455"/>
            <a:chOff x="7638277" y="937343"/>
            <a:chExt cx="744273" cy="793950"/>
          </a:xfrm>
        </p:grpSpPr>
        <p:sp>
          <p:nvSpPr>
            <p:cNvPr id="6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1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3995936" y="195486"/>
            <a:ext cx="4697096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139952" y="944940"/>
            <a:ext cx="48965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en-US" sz="1800" b="1" dirty="0">
                <a:latin typeface="Titillium Web" panose="020B0604020202020204" charset="0"/>
              </a:rPr>
              <a:t>Speech Recognition has become very important in </a:t>
            </a:r>
            <a:r>
              <a:rPr lang="en-US" sz="1800" b="1" dirty="0" smtClean="0">
                <a:latin typeface="Titillium Web" panose="020B0604020202020204" charset="0"/>
              </a:rPr>
              <a:t>today’s </a:t>
            </a:r>
            <a:r>
              <a:rPr lang="en-US" sz="1800" b="1" dirty="0">
                <a:latin typeface="Titillium Web" panose="020B0604020202020204" charset="0"/>
              </a:rPr>
              <a:t>world. </a:t>
            </a:r>
            <a:endParaRPr lang="en-US" sz="1800" b="1" dirty="0" smtClean="0">
              <a:latin typeface="Titillium Web" panose="020B0604020202020204" charset="0"/>
            </a:endParaRPr>
          </a:p>
          <a:p>
            <a:pPr marL="342900" indent="-342900" algn="just">
              <a:buFontTx/>
              <a:buChar char="-"/>
            </a:pPr>
            <a:endParaRPr lang="en-US" sz="1800" b="1" dirty="0">
              <a:latin typeface="Titillium Web" panose="020B0604020202020204" charset="0"/>
            </a:endParaRPr>
          </a:p>
          <a:p>
            <a:pPr marL="342900" indent="-342900" algn="just">
              <a:buFontTx/>
              <a:buChar char="-"/>
            </a:pPr>
            <a:r>
              <a:rPr lang="en-US" sz="1800" b="1" dirty="0" smtClean="0">
                <a:latin typeface="Titillium Web" panose="020B0604020202020204" charset="0"/>
              </a:rPr>
              <a:t>With </a:t>
            </a:r>
            <a:r>
              <a:rPr lang="en-US" sz="1800" b="1" dirty="0">
                <a:latin typeface="Titillium Web" panose="020B0604020202020204" charset="0"/>
              </a:rPr>
              <a:t>the advancements in technology and improvements in recognition algorithms, speech has become </a:t>
            </a:r>
            <a:r>
              <a:rPr lang="en-US" sz="1800" b="1" dirty="0" smtClean="0">
                <a:latin typeface="Titillium Web" panose="020B0604020202020204" charset="0"/>
              </a:rPr>
              <a:t>the </a:t>
            </a:r>
            <a:r>
              <a:rPr lang="en-US" sz="1800" b="1" dirty="0">
                <a:latin typeface="Titillium Web" panose="020B0604020202020204" charset="0"/>
              </a:rPr>
              <a:t>primary source of input for many applications. </a:t>
            </a:r>
            <a:endParaRPr lang="en-US" sz="1800" b="1" dirty="0" smtClean="0">
              <a:latin typeface="Titillium Web" panose="020B0604020202020204" charset="0"/>
            </a:endParaRPr>
          </a:p>
          <a:p>
            <a:pPr marL="342900" indent="-342900" algn="just">
              <a:buFontTx/>
              <a:buChar char="-"/>
            </a:pPr>
            <a:endParaRPr lang="en-US" sz="1800" b="1" dirty="0">
              <a:latin typeface="Titillium Web" panose="020B0604020202020204" charset="0"/>
            </a:endParaRPr>
          </a:p>
          <a:p>
            <a:pPr marL="342900" indent="-342900" algn="just">
              <a:buFontTx/>
              <a:buChar char="-"/>
            </a:pPr>
            <a:r>
              <a:rPr lang="en-US" sz="1800" b="1" dirty="0" smtClean="0">
                <a:latin typeface="Titillium Web" panose="020B0604020202020204" charset="0"/>
              </a:rPr>
              <a:t>So</a:t>
            </a:r>
            <a:r>
              <a:rPr lang="en-US" sz="1800" b="1" dirty="0">
                <a:latin typeface="Titillium Web" panose="020B0604020202020204" charset="0"/>
              </a:rPr>
              <a:t>, it is intuitive that speech recognition systems have found applications in </a:t>
            </a:r>
            <a:r>
              <a:rPr lang="en-US" sz="1800" b="1" dirty="0" smtClean="0">
                <a:latin typeface="Titillium Web" panose="020B0604020202020204" charset="0"/>
              </a:rPr>
              <a:t>massive fields. Different obstacles and limitations were overcome by this project.</a:t>
            </a:r>
            <a:endParaRPr lang="en-US" sz="1800" b="1" dirty="0">
              <a:latin typeface="Titillium Web" panose="020B0604020202020204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95"/>
          <a:stretch/>
        </p:blipFill>
        <p:spPr bwMode="auto">
          <a:xfrm>
            <a:off x="0" y="0"/>
            <a:ext cx="40513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3" name="Google Shape;1264;p48"/>
          <p:cNvGrpSpPr/>
          <p:nvPr/>
        </p:nvGrpSpPr>
        <p:grpSpPr>
          <a:xfrm>
            <a:off x="4644008" y="123478"/>
            <a:ext cx="460705" cy="491455"/>
            <a:chOff x="7638277" y="937343"/>
            <a:chExt cx="744273" cy="793950"/>
          </a:xfrm>
        </p:grpSpPr>
        <p:sp>
          <p:nvSpPr>
            <p:cNvPr id="24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29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7829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4"/>
          <p:cNvSpPr txBox="1">
            <a:spLocks noGrp="1"/>
          </p:cNvSpPr>
          <p:nvPr>
            <p:ph type="ctrTitle" idx="4294967295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THANKS!</a:t>
            </a:r>
            <a:endParaRPr sz="9600" dirty="0"/>
          </a:p>
        </p:txBody>
      </p:sp>
      <p:sp>
        <p:nvSpPr>
          <p:cNvPr id="349" name="Google Shape;349;p34"/>
          <p:cNvSpPr txBox="1">
            <a:spLocks noGrp="1"/>
          </p:cNvSpPr>
          <p:nvPr>
            <p:ph type="subTitle" idx="4294967295"/>
          </p:nvPr>
        </p:nvSpPr>
        <p:spPr>
          <a:xfrm>
            <a:off x="683568" y="2427734"/>
            <a:ext cx="5084852" cy="35034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Any </a:t>
            </a:r>
            <a:r>
              <a:rPr lang="en" sz="2800" b="1" dirty="0" smtClean="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questions ?</a:t>
            </a:r>
            <a:endParaRPr lang="en" sz="2800" b="1" dirty="0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 smtClean="0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>
              <a:spcBef>
                <a:spcPts val="600"/>
              </a:spcBef>
              <a:buNone/>
            </a:pPr>
            <a:endParaRPr b="1" dirty="0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51" name="Google Shape;351;p3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965" y="1779662"/>
            <a:ext cx="4272136" cy="320410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0199785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>
            <a:spLocks noGrp="1"/>
          </p:cNvSpPr>
          <p:nvPr>
            <p:ph type="body" idx="1"/>
          </p:nvPr>
        </p:nvSpPr>
        <p:spPr>
          <a:xfrm>
            <a:off x="1552750" y="906350"/>
            <a:ext cx="6038400" cy="35376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lang="en" sz="5400" dirty="0"/>
          </a:p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5400" i="1" dirty="0" smtClean="0"/>
              <a:t># AI For Good…</a:t>
            </a:r>
            <a:endParaRPr sz="5400" i="1" dirty="0"/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487796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TextBox 2"/>
          <p:cNvSpPr txBox="1"/>
          <p:nvPr/>
        </p:nvSpPr>
        <p:spPr>
          <a:xfrm>
            <a:off x="539552" y="123477"/>
            <a:ext cx="2088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tillium Web" charset="0"/>
              </a:rPr>
              <a:t>AGENDA</a:t>
            </a:r>
            <a:endParaRPr lang="en-IN" sz="3600" dirty="0">
              <a:latin typeface="Titillium Web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737169"/>
              </p:ext>
            </p:extLst>
          </p:nvPr>
        </p:nvGraphicFramePr>
        <p:xfrm>
          <a:off x="2843808" y="555526"/>
          <a:ext cx="4464496" cy="439249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744083"/>
                <a:gridCol w="3720413"/>
              </a:tblGrid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1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Abstract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2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Objectives 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3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Problem Statement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4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Speech recognition 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5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Features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6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UML</a:t>
                      </a:r>
                      <a:r>
                        <a:rPr lang="en-US" sz="1800" baseline="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 Diagrams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7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Snapshots 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8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Applications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9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The Way Ahead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  <a:tr h="4392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10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Titillium Web" charset="0"/>
                        </a:rPr>
                        <a:t>Overview of 12 week plan</a:t>
                      </a:r>
                      <a:endParaRPr lang="en-IN" sz="1800" dirty="0">
                        <a:solidFill>
                          <a:schemeClr val="bg1"/>
                        </a:solidFill>
                        <a:latin typeface="Titillium Web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5" name="Google Shape;1264;p48"/>
          <p:cNvGrpSpPr/>
          <p:nvPr/>
        </p:nvGrpSpPr>
        <p:grpSpPr>
          <a:xfrm>
            <a:off x="179512" y="142251"/>
            <a:ext cx="460705" cy="491455"/>
            <a:chOff x="7638277" y="937343"/>
            <a:chExt cx="744273" cy="793950"/>
          </a:xfrm>
        </p:grpSpPr>
        <p:sp>
          <p:nvSpPr>
            <p:cNvPr id="6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1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7210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2134161" y="131258"/>
            <a:ext cx="3920955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             Abstract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30" name="Google Shape;1264;p48"/>
          <p:cNvGrpSpPr/>
          <p:nvPr/>
        </p:nvGrpSpPr>
        <p:grpSpPr>
          <a:xfrm>
            <a:off x="3691480" y="54327"/>
            <a:ext cx="460705" cy="491455"/>
            <a:chOff x="7638277" y="937343"/>
            <a:chExt cx="744273" cy="793950"/>
          </a:xfrm>
        </p:grpSpPr>
        <p:sp>
          <p:nvSpPr>
            <p:cNvPr id="31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36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/>
          <p:cNvSpPr/>
          <p:nvPr/>
        </p:nvSpPr>
        <p:spPr>
          <a:xfrm>
            <a:off x="251520" y="931972"/>
            <a:ext cx="51777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itchFamily="2" charset="2"/>
              <a:buChar char="§"/>
            </a:pPr>
            <a:r>
              <a:rPr lang="en-US" sz="1600" b="1" dirty="0" smtClean="0">
                <a:latin typeface="Titillium Web" panose="020B0604020202020204" charset="0"/>
              </a:rPr>
              <a:t>This report represents the project report on a project entitled " Speech Recognition and AI System using Python" as a part of the curriculum for the sixth semester project of Diploma in Computer Engineering. </a:t>
            </a:r>
          </a:p>
          <a:p>
            <a:pPr marL="342900" indent="-342900" algn="just">
              <a:buFont typeface="Wingdings" pitchFamily="2" charset="2"/>
              <a:buChar char="§"/>
            </a:pPr>
            <a:endParaRPr lang="en-US" sz="1600" b="1" dirty="0">
              <a:latin typeface="Titillium Web" panose="020B0604020202020204" charset="0"/>
            </a:endParaRPr>
          </a:p>
          <a:p>
            <a:pPr marL="342900" indent="-342900" algn="just">
              <a:buFont typeface="Wingdings" pitchFamily="2" charset="2"/>
              <a:buChar char="§"/>
            </a:pPr>
            <a:r>
              <a:rPr lang="en-US" sz="1600" b="1" dirty="0" smtClean="0">
                <a:latin typeface="Titillium Web" panose="020B0604020202020204" charset="0"/>
              </a:rPr>
              <a:t>The report discusses various methods and implementation techniques to build the system of IVR system with speech recognition and presents the results of the system being implemented.</a:t>
            </a:r>
          </a:p>
          <a:p>
            <a:pPr marL="342900" indent="-342900" algn="just">
              <a:buFont typeface="Wingdings" pitchFamily="2" charset="2"/>
              <a:buChar char="§"/>
            </a:pPr>
            <a:endParaRPr lang="en-US" sz="1600" b="1" dirty="0" smtClean="0">
              <a:latin typeface="Titillium Web" panose="020B0604020202020204" charset="0"/>
            </a:endParaRPr>
          </a:p>
          <a:p>
            <a:pPr marL="342900" indent="-342900" algn="just">
              <a:buFont typeface="Wingdings" pitchFamily="2" charset="2"/>
              <a:buChar char="§"/>
            </a:pPr>
            <a:r>
              <a:rPr lang="en-IN" sz="1600" dirty="0" smtClean="0">
                <a:latin typeface="Titillium Web" charset="0"/>
              </a:rPr>
              <a:t>This project is a simple approach to developing a system where the speech recognition is embedded within another system to automate task using speech as input command.</a:t>
            </a:r>
          </a:p>
          <a:p>
            <a:pPr marL="342900" indent="-342900" algn="just">
              <a:buFont typeface="Wingdings" pitchFamily="2" charset="2"/>
              <a:buChar char="§"/>
            </a:pPr>
            <a:endParaRPr lang="en-US" sz="1600" b="1" dirty="0">
              <a:latin typeface="Titillium Web" panose="020B0604020202020204" charset="0"/>
            </a:endParaRPr>
          </a:p>
        </p:txBody>
      </p:sp>
      <p:pic>
        <p:nvPicPr>
          <p:cNvPr id="1026" name="Picture 2" descr="C:\Users\Admin\Downloads\162427012230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250" y="1275606"/>
            <a:ext cx="3714750" cy="288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669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755576" y="195486"/>
            <a:ext cx="7433400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             Objectives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30" name="Google Shape;1264;p48"/>
          <p:cNvGrpSpPr/>
          <p:nvPr/>
        </p:nvGrpSpPr>
        <p:grpSpPr>
          <a:xfrm>
            <a:off x="3830801" y="135939"/>
            <a:ext cx="460705" cy="491455"/>
            <a:chOff x="7638277" y="937343"/>
            <a:chExt cx="744273" cy="793950"/>
          </a:xfrm>
        </p:grpSpPr>
        <p:sp>
          <p:nvSpPr>
            <p:cNvPr id="31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36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/>
          <p:cNvSpPr/>
          <p:nvPr/>
        </p:nvSpPr>
        <p:spPr>
          <a:xfrm>
            <a:off x="238776" y="987574"/>
            <a:ext cx="731583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Courier New" pitchFamily="49" charset="0"/>
              <a:buChar char="o"/>
            </a:pPr>
            <a:r>
              <a:rPr lang="en-US" sz="1800" dirty="0">
                <a:solidFill>
                  <a:schemeClr val="tx1"/>
                </a:solidFill>
                <a:latin typeface="Titillium Web" charset="0"/>
              </a:rPr>
              <a:t>To make use of domain specific models and algorithms in field of      speech recognition</a:t>
            </a:r>
            <a:r>
              <a:rPr lang="en-US" sz="1800" dirty="0" smtClean="0">
                <a:solidFill>
                  <a:schemeClr val="tx1"/>
                </a:solidFill>
                <a:latin typeface="Titillium Web" charset="0"/>
              </a:rPr>
              <a:t>.</a:t>
            </a:r>
          </a:p>
          <a:p>
            <a:pPr marL="285750" indent="-285750" algn="just">
              <a:buFont typeface="Courier New" pitchFamily="49" charset="0"/>
              <a:buChar char="o"/>
            </a:pPr>
            <a:endParaRPr lang="en-US" sz="1800" dirty="0">
              <a:solidFill>
                <a:schemeClr val="tx1"/>
              </a:solidFill>
              <a:latin typeface="Titillium Web" charset="0"/>
            </a:endParaRPr>
          </a:p>
          <a:p>
            <a:pPr marL="285750" indent="-285750" algn="just">
              <a:buFont typeface="Courier New" pitchFamily="49" charset="0"/>
              <a:buChar char="o"/>
            </a:pPr>
            <a:r>
              <a:rPr lang="en-US" sz="1800" dirty="0">
                <a:solidFill>
                  <a:schemeClr val="tx1"/>
                </a:solidFill>
                <a:latin typeface="Titillium Web" charset="0"/>
              </a:rPr>
              <a:t>To develop an interactive voice </a:t>
            </a:r>
            <a:r>
              <a:rPr lang="en-US" sz="1800" dirty="0" smtClean="0">
                <a:solidFill>
                  <a:schemeClr val="tx1"/>
                </a:solidFill>
                <a:latin typeface="Titillium Web" charset="0"/>
              </a:rPr>
              <a:t>response.</a:t>
            </a:r>
          </a:p>
          <a:p>
            <a:pPr marL="285750" indent="-285750" algn="just">
              <a:buFont typeface="Courier New" pitchFamily="49" charset="0"/>
              <a:buChar char="o"/>
            </a:pPr>
            <a:endParaRPr lang="en-US" sz="1800" dirty="0">
              <a:solidFill>
                <a:schemeClr val="tx1"/>
              </a:solidFill>
              <a:latin typeface="Titillium Web" charset="0"/>
            </a:endParaRPr>
          </a:p>
          <a:p>
            <a:pPr marL="285750" indent="-285750" algn="just">
              <a:buFont typeface="Courier New" pitchFamily="49" charset="0"/>
              <a:buChar char="o"/>
            </a:pPr>
            <a:r>
              <a:rPr lang="en-US" sz="1800" dirty="0">
                <a:solidFill>
                  <a:schemeClr val="tx1"/>
                </a:solidFill>
                <a:latin typeface="Titillium Web" charset="0"/>
              </a:rPr>
              <a:t>To understand the basics of speech processing</a:t>
            </a:r>
            <a:r>
              <a:rPr lang="en-US" sz="1800" dirty="0" smtClean="0">
                <a:solidFill>
                  <a:schemeClr val="tx1"/>
                </a:solidFill>
                <a:latin typeface="Titillium Web" charset="0"/>
              </a:rPr>
              <a:t>.</a:t>
            </a:r>
          </a:p>
          <a:p>
            <a:pPr marL="285750" indent="-285750" algn="just">
              <a:buFont typeface="Courier New" pitchFamily="49" charset="0"/>
              <a:buChar char="o"/>
            </a:pPr>
            <a:endParaRPr lang="en-US" sz="1800" dirty="0">
              <a:solidFill>
                <a:schemeClr val="tx1"/>
              </a:solidFill>
              <a:latin typeface="Titillium Web" charset="0"/>
            </a:endParaRPr>
          </a:p>
          <a:p>
            <a:pPr marL="285750" indent="-285750" algn="just">
              <a:buFont typeface="Courier New" pitchFamily="49" charset="0"/>
              <a:buChar char="o"/>
            </a:pPr>
            <a:r>
              <a:rPr lang="en-US" sz="1800" dirty="0">
                <a:solidFill>
                  <a:schemeClr val="tx1"/>
                </a:solidFill>
                <a:latin typeface="Titillium Web" charset="0"/>
              </a:rPr>
              <a:t>To get knowledge on various speech recognition approaches</a:t>
            </a:r>
            <a:r>
              <a:rPr lang="en-US" sz="1800" dirty="0" smtClean="0">
                <a:solidFill>
                  <a:schemeClr val="tx1"/>
                </a:solidFill>
                <a:latin typeface="Titillium Web" charset="0"/>
              </a:rPr>
              <a:t>.</a:t>
            </a:r>
          </a:p>
          <a:p>
            <a:pPr marL="285750" indent="-285750" algn="just">
              <a:buFont typeface="Courier New" pitchFamily="49" charset="0"/>
              <a:buChar char="o"/>
            </a:pPr>
            <a:endParaRPr lang="en-US" sz="1800" dirty="0">
              <a:solidFill>
                <a:schemeClr val="tx1"/>
              </a:solidFill>
              <a:latin typeface="Titillium Web" charset="0"/>
            </a:endParaRPr>
          </a:p>
          <a:p>
            <a:pPr marL="285750" indent="-285750" algn="just">
              <a:buFont typeface="Courier New" pitchFamily="49" charset="0"/>
              <a:buChar char="o"/>
            </a:pPr>
            <a:r>
              <a:rPr lang="en-US" sz="1800" dirty="0">
                <a:solidFill>
                  <a:schemeClr val="tx1"/>
                </a:solidFill>
                <a:latin typeface="Titillium Web" charset="0"/>
              </a:rPr>
              <a:t>To get insights on speech responsive application development.</a:t>
            </a:r>
            <a:endParaRPr lang="en-IN" sz="1800" dirty="0">
              <a:solidFill>
                <a:schemeClr val="tx1"/>
              </a:solidFill>
              <a:latin typeface="Titillium Web" charset="0"/>
            </a:endParaRPr>
          </a:p>
        </p:txBody>
      </p:sp>
      <p:pic>
        <p:nvPicPr>
          <p:cNvPr id="21" name="Picture 20" descr="E:\Sem-----5\CPP\all_sw_rec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766" y="3010555"/>
            <a:ext cx="2237234" cy="16786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7805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2115440" y="267494"/>
            <a:ext cx="4697096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Problem Statement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12180" y="1104585"/>
            <a:ext cx="43924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latin typeface="Titillium Web" charset="0"/>
              </a:rPr>
              <a:t>- The project is being </a:t>
            </a:r>
            <a:r>
              <a:rPr lang="en-US" sz="2000" dirty="0">
                <a:latin typeface="Titillium Web" charset="0"/>
              </a:rPr>
              <a:t>proposed </a:t>
            </a:r>
            <a:r>
              <a:rPr lang="en-US" sz="2000" dirty="0" smtClean="0">
                <a:latin typeface="Titillium Web" charset="0"/>
              </a:rPr>
              <a:t>to    design </a:t>
            </a:r>
            <a:r>
              <a:rPr lang="en-US" sz="2000" dirty="0">
                <a:latin typeface="Titillium Web" charset="0"/>
              </a:rPr>
              <a:t>and build a system that a basic user can interact so that </a:t>
            </a:r>
            <a:r>
              <a:rPr lang="en-US" sz="2000" dirty="0" smtClean="0">
                <a:latin typeface="Titillium Web" charset="0"/>
              </a:rPr>
              <a:t>each one </a:t>
            </a:r>
            <a:r>
              <a:rPr lang="en-US" sz="2000" dirty="0">
                <a:latin typeface="Titillium Web" charset="0"/>
              </a:rPr>
              <a:t>make use of voice commands to deal with system i.e. making a system that has capability of recognizing the speaker words and process the request to forward the given task</a:t>
            </a:r>
            <a:r>
              <a:rPr lang="en-US" sz="2000" dirty="0" smtClean="0">
                <a:latin typeface="Titillium Web" charset="0"/>
              </a:rPr>
              <a:t>.</a:t>
            </a:r>
            <a:endParaRPr lang="en-US" sz="2000" dirty="0">
              <a:latin typeface="Titillium Web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1203598"/>
            <a:ext cx="4286041" cy="26642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4605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1259632" y="252199"/>
            <a:ext cx="7433400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             Speech Recognition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30" name="Google Shape;1264;p48"/>
          <p:cNvGrpSpPr/>
          <p:nvPr/>
        </p:nvGrpSpPr>
        <p:grpSpPr>
          <a:xfrm>
            <a:off x="3412635" y="172687"/>
            <a:ext cx="460705" cy="491455"/>
            <a:chOff x="7638277" y="937343"/>
            <a:chExt cx="744273" cy="793950"/>
          </a:xfrm>
        </p:grpSpPr>
        <p:sp>
          <p:nvSpPr>
            <p:cNvPr id="31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36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/>
          <p:cNvSpPr/>
          <p:nvPr/>
        </p:nvSpPr>
        <p:spPr>
          <a:xfrm>
            <a:off x="179512" y="1131590"/>
            <a:ext cx="483881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b="1" dirty="0">
                <a:latin typeface="Titillium Web" panose="020B0604020202020204" charset="0"/>
              </a:rPr>
              <a:t> </a:t>
            </a:r>
            <a:r>
              <a:rPr lang="en-US" sz="2000" b="1" dirty="0" smtClean="0">
                <a:latin typeface="Titillium Web" panose="020B0604020202020204" charset="0"/>
              </a:rPr>
              <a:t>Speech </a:t>
            </a:r>
            <a:r>
              <a:rPr lang="en-US" sz="2000" b="1" dirty="0">
                <a:latin typeface="Titillium Web" panose="020B0604020202020204" charset="0"/>
              </a:rPr>
              <a:t>Recognition is a process in which a computer or device record the speech of humans and convert it into text format.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2000" b="1" dirty="0">
              <a:latin typeface="Titillium Web" panose="020B060402020202020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b="1" dirty="0">
                <a:latin typeface="Titillium Web" panose="020B0604020202020204" charset="0"/>
              </a:rPr>
              <a:t> </a:t>
            </a:r>
            <a:r>
              <a:rPr lang="en-US" sz="2000" b="1" dirty="0" smtClean="0">
                <a:latin typeface="Titillium Web" panose="020B0604020202020204" charset="0"/>
              </a:rPr>
              <a:t>It </a:t>
            </a:r>
            <a:r>
              <a:rPr lang="en-US" sz="2000" b="1" dirty="0">
                <a:latin typeface="Titillium Web" panose="020B0604020202020204" charset="0"/>
              </a:rPr>
              <a:t>is also known as Automatic Speech Recognition </a:t>
            </a:r>
            <a:r>
              <a:rPr lang="en-US" sz="2000" b="1" dirty="0" smtClean="0">
                <a:latin typeface="Titillium Web" panose="020B0604020202020204" charset="0"/>
              </a:rPr>
              <a:t>(</a:t>
            </a:r>
            <a:r>
              <a:rPr lang="en-US" sz="2000" b="1" dirty="0">
                <a:latin typeface="Titillium Web" panose="020B0604020202020204" charset="0"/>
              </a:rPr>
              <a:t>ASR), computer speech recognition or Speech To Text (STT).</a:t>
            </a:r>
          </a:p>
          <a:p>
            <a:pPr algn="just"/>
            <a:endParaRPr lang="en-US" sz="2000" dirty="0">
              <a:latin typeface="Titillium Web" charset="0"/>
            </a:endParaRPr>
          </a:p>
          <a:p>
            <a:pPr algn="just"/>
            <a:endParaRPr lang="en-US" sz="2000" dirty="0">
              <a:latin typeface="Titillium Web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1131590"/>
            <a:ext cx="3810000" cy="2857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2068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755576" y="195486"/>
            <a:ext cx="7433400" cy="6411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             Features</a:t>
            </a:r>
            <a:endParaRPr dirty="0"/>
          </a:p>
        </p:txBody>
      </p:sp>
      <p:sp>
        <p:nvSpPr>
          <p:cNvPr id="131" name="Google Shape;131;p17"/>
          <p:cNvSpPr txBox="1">
            <a:spLocks noGrp="1"/>
          </p:cNvSpPr>
          <p:nvPr>
            <p:ph type="body" idx="1"/>
          </p:nvPr>
        </p:nvSpPr>
        <p:spPr>
          <a:xfrm>
            <a:off x="0" y="987574"/>
            <a:ext cx="8964488" cy="41559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 smtClean="0">
                <a:solidFill>
                  <a:schemeClr val="tx1"/>
                </a:solidFill>
                <a:latin typeface="Sitka Text" pitchFamily="2" charset="0"/>
              </a:rPr>
              <a:t>                                 - YouTube Search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 smtClean="0">
                <a:solidFill>
                  <a:schemeClr val="tx1"/>
                </a:solidFill>
                <a:latin typeface="Sitka Text" pitchFamily="2" charset="0"/>
              </a:rPr>
              <a:t>                                                        - Wikipedia Search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 smtClean="0">
                <a:solidFill>
                  <a:schemeClr val="tx1"/>
                </a:solidFill>
                <a:latin typeface="Sitka Text" pitchFamily="2" charset="0"/>
              </a:rPr>
              <a:t>              - Google Search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>
                <a:solidFill>
                  <a:schemeClr val="tx1"/>
                </a:solidFill>
                <a:latin typeface="Sitka Text" pitchFamily="2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Sitka Text" pitchFamily="2" charset="0"/>
              </a:rPr>
              <a:t>                                                       - Date and Time 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 smtClean="0">
                <a:solidFill>
                  <a:schemeClr val="tx1"/>
                </a:solidFill>
                <a:latin typeface="Sitka Text" pitchFamily="2" charset="0"/>
              </a:rPr>
              <a:t>      - Give its own Identity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 smtClean="0">
                <a:solidFill>
                  <a:schemeClr val="tx1"/>
                </a:solidFill>
                <a:latin typeface="Sitka Text" pitchFamily="2" charset="0"/>
              </a:rPr>
              <a:t>                                                         - Tell you a Joke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 smtClean="0">
                <a:solidFill>
                  <a:schemeClr val="tx1"/>
                </a:solidFill>
                <a:latin typeface="Sitka Text" pitchFamily="2" charset="0"/>
              </a:rPr>
              <a:t>      - Don’t listen me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 smtClean="0">
                <a:solidFill>
                  <a:schemeClr val="tx1"/>
                </a:solidFill>
                <a:latin typeface="Sitka Text" pitchFamily="2" charset="0"/>
              </a:rPr>
              <a:t>                                                    - Assistant exit on command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 smtClean="0">
                <a:solidFill>
                  <a:schemeClr val="tx1"/>
                </a:solidFill>
                <a:latin typeface="Sitka Text" pitchFamily="2" charset="0"/>
              </a:rPr>
              <a:t>      - If not get command wait for response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dirty="0" smtClean="0">
              <a:solidFill>
                <a:schemeClr val="tx1"/>
              </a:solidFill>
              <a:latin typeface="Sitka Text" pitchFamily="2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endParaRPr lang="en-US" dirty="0" smtClean="0">
              <a:solidFill>
                <a:schemeClr val="tx1"/>
              </a:solidFill>
              <a:latin typeface="Sitka Text" pitchFamily="2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endParaRPr lang="en-US" dirty="0" smtClean="0">
              <a:solidFill>
                <a:schemeClr val="tx1"/>
              </a:solidFill>
              <a:latin typeface="Sitka Text" pitchFamily="2" charset="0"/>
            </a:endParaRPr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5" name="Google Shape;1003;p47"/>
          <p:cNvGrpSpPr/>
          <p:nvPr/>
        </p:nvGrpSpPr>
        <p:grpSpPr>
          <a:xfrm>
            <a:off x="4423034" y="2323709"/>
            <a:ext cx="337797" cy="319873"/>
            <a:chOff x="5973900" y="318475"/>
            <a:chExt cx="401900" cy="380575"/>
          </a:xfrm>
        </p:grpSpPr>
        <p:sp>
          <p:nvSpPr>
            <p:cNvPr id="6" name="Google Shape;1004;p47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05;p47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06;p47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07;p47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08;p47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09;p47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10;p47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11;p47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12;p47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13;p47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14;p47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15;p47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16;p47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17;p47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782;p47"/>
          <p:cNvGrpSpPr/>
          <p:nvPr/>
        </p:nvGrpSpPr>
        <p:grpSpPr>
          <a:xfrm>
            <a:off x="4503407" y="3160128"/>
            <a:ext cx="320378" cy="320378"/>
            <a:chOff x="1278900" y="2333250"/>
            <a:chExt cx="381175" cy="381175"/>
          </a:xfrm>
        </p:grpSpPr>
        <p:sp>
          <p:nvSpPr>
            <p:cNvPr id="21" name="Google Shape;783;p47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4;p47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5;p47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6;p47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819;p47"/>
          <p:cNvSpPr/>
          <p:nvPr/>
        </p:nvSpPr>
        <p:spPr>
          <a:xfrm>
            <a:off x="2483768" y="987574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20;p47"/>
          <p:cNvSpPr/>
          <p:nvPr/>
        </p:nvSpPr>
        <p:spPr>
          <a:xfrm>
            <a:off x="899592" y="1807245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821;p47"/>
          <p:cNvGrpSpPr/>
          <p:nvPr/>
        </p:nvGrpSpPr>
        <p:grpSpPr>
          <a:xfrm>
            <a:off x="4369293" y="1478684"/>
            <a:ext cx="387933" cy="367467"/>
            <a:chOff x="2583100" y="2973775"/>
            <a:chExt cx="461550" cy="437200"/>
          </a:xfrm>
        </p:grpSpPr>
        <p:sp>
          <p:nvSpPr>
            <p:cNvPr id="28" name="Google Shape;822;p47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23;p47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1264;p48"/>
          <p:cNvGrpSpPr/>
          <p:nvPr/>
        </p:nvGrpSpPr>
        <p:grpSpPr>
          <a:xfrm>
            <a:off x="3889972" y="135939"/>
            <a:ext cx="460705" cy="491455"/>
            <a:chOff x="7638277" y="937343"/>
            <a:chExt cx="744273" cy="793950"/>
          </a:xfrm>
        </p:grpSpPr>
        <p:sp>
          <p:nvSpPr>
            <p:cNvPr id="31" name="Google Shape;1265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266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267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268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" name="Google Shape;1269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36" name="Google Shape;1270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271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1272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1273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1274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1275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1276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1277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1278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1279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6" name="Google Shape;806;p47"/>
          <p:cNvSpPr/>
          <p:nvPr/>
        </p:nvSpPr>
        <p:spPr>
          <a:xfrm>
            <a:off x="179512" y="269909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807;p47"/>
          <p:cNvGrpSpPr/>
          <p:nvPr/>
        </p:nvGrpSpPr>
        <p:grpSpPr>
          <a:xfrm>
            <a:off x="166715" y="4371950"/>
            <a:ext cx="345971" cy="325505"/>
            <a:chOff x="5972700" y="2330200"/>
            <a:chExt cx="411625" cy="387275"/>
          </a:xfrm>
        </p:grpSpPr>
        <p:sp>
          <p:nvSpPr>
            <p:cNvPr id="48" name="Google Shape;808;p4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09;p47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712;p47"/>
          <p:cNvSpPr/>
          <p:nvPr/>
        </p:nvSpPr>
        <p:spPr>
          <a:xfrm>
            <a:off x="125782" y="3579862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12;p47"/>
          <p:cNvSpPr/>
          <p:nvPr/>
        </p:nvSpPr>
        <p:spPr>
          <a:xfrm>
            <a:off x="4085838" y="3928901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5031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1819</TotalTime>
  <Words>733</Words>
  <Application>Microsoft Office PowerPoint</Application>
  <PresentationFormat>On-screen Show (16:9)</PresentationFormat>
  <Paragraphs>147</Paragraphs>
  <Slides>24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Arial</vt:lpstr>
      <vt:lpstr>Titillium Web Light</vt:lpstr>
      <vt:lpstr>Calibri</vt:lpstr>
      <vt:lpstr>Titillium Web</vt:lpstr>
      <vt:lpstr>Courier New</vt:lpstr>
      <vt:lpstr>Sitka Text</vt:lpstr>
      <vt:lpstr>SimSun</vt:lpstr>
      <vt:lpstr>Cambria</vt:lpstr>
      <vt:lpstr>Wingdings</vt:lpstr>
      <vt:lpstr>Times New Roman</vt:lpstr>
      <vt:lpstr>Titillium Web SemiBold</vt:lpstr>
      <vt:lpstr>Donalbain template</vt:lpstr>
      <vt:lpstr> Speech Recognition  and  AI system using Python </vt:lpstr>
      <vt:lpstr>PowerPoint Presentation</vt:lpstr>
      <vt:lpstr>PowerPoint Presentation</vt:lpstr>
      <vt:lpstr>PowerPoint Presentation</vt:lpstr>
      <vt:lpstr>                    Abstract</vt:lpstr>
      <vt:lpstr>                    Objectives</vt:lpstr>
      <vt:lpstr> Problem Statement</vt:lpstr>
      <vt:lpstr>                    Speech Recognition</vt:lpstr>
      <vt:lpstr>                    Features</vt:lpstr>
      <vt:lpstr>                    Data flow Diagram</vt:lpstr>
      <vt:lpstr>Use Case Diagram</vt:lpstr>
      <vt:lpstr>Activity Diagram</vt:lpstr>
      <vt:lpstr>Snapshots  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Applications</vt:lpstr>
      <vt:lpstr> The Way Ahead  …</vt:lpstr>
      <vt:lpstr>GANTT CHART – (Overview of 12 week plan)</vt:lpstr>
      <vt:lpstr>Conclusion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Speech Recognition and  AI system using Python</dc:title>
  <dc:creator>Aishwarya Patankar</dc:creator>
  <cp:lastModifiedBy>Admin</cp:lastModifiedBy>
  <cp:revision>73</cp:revision>
  <dcterms:modified xsi:type="dcterms:W3CDTF">2023-02-17T04:35:24Z</dcterms:modified>
</cp:coreProperties>
</file>